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18288000" cy="10287000"/>
  <p:notesSz cx="6858000" cy="9144000"/>
  <p:embeddedFontLst>
    <p:embeddedFont>
      <p:font typeface="League Spartan" charset="1" panose="00000800000000000000"/>
      <p:regular r:id="rId39"/>
    </p:embeddedFont>
    <p:embeddedFont>
      <p:font typeface="Montserrat" charset="1" panose="00000500000000000000"/>
      <p:regular r:id="rId40"/>
    </p:embeddedFont>
    <p:embeddedFont>
      <p:font typeface="Montserrat Bold" charset="1" panose="00000800000000000000"/>
      <p:regular r:id="rId41"/>
    </p:embeddedFont>
    <p:embeddedFont>
      <p:font typeface="Atkinson Hyperlegible" charset="1" panose="0000000000000000000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F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93996" y="261750"/>
            <a:ext cx="1530608" cy="1533900"/>
          </a:xfrm>
          <a:custGeom>
            <a:avLst/>
            <a:gdLst/>
            <a:ahLst/>
            <a:cxnLst/>
            <a:rect r="r" b="b" t="t" l="l"/>
            <a:pathLst>
              <a:path h="1533900" w="1530608">
                <a:moveTo>
                  <a:pt x="0" y="0"/>
                </a:moveTo>
                <a:lnTo>
                  <a:pt x="1530608" y="0"/>
                </a:lnTo>
                <a:lnTo>
                  <a:pt x="1530608" y="1533900"/>
                </a:lnTo>
                <a:lnTo>
                  <a:pt x="0" y="1533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0251" y="4947789"/>
            <a:ext cx="2966367" cy="3024392"/>
          </a:xfrm>
          <a:custGeom>
            <a:avLst/>
            <a:gdLst/>
            <a:ahLst/>
            <a:cxnLst/>
            <a:rect r="r" b="b" t="t" l="l"/>
            <a:pathLst>
              <a:path h="3024392" w="2966367">
                <a:moveTo>
                  <a:pt x="0" y="0"/>
                </a:moveTo>
                <a:lnTo>
                  <a:pt x="2966367" y="0"/>
                </a:lnTo>
                <a:lnTo>
                  <a:pt x="2966367" y="3024392"/>
                </a:lnTo>
                <a:lnTo>
                  <a:pt x="0" y="30243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685" t="0" r="-1625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88626" y="4947789"/>
            <a:ext cx="3024392" cy="3024392"/>
          </a:xfrm>
          <a:custGeom>
            <a:avLst/>
            <a:gdLst/>
            <a:ahLst/>
            <a:cxnLst/>
            <a:rect r="r" b="b" t="t" l="l"/>
            <a:pathLst>
              <a:path h="3024392" w="3024392">
                <a:moveTo>
                  <a:pt x="0" y="0"/>
                </a:moveTo>
                <a:lnTo>
                  <a:pt x="3024392" y="0"/>
                </a:lnTo>
                <a:lnTo>
                  <a:pt x="3024392" y="3024392"/>
                </a:lnTo>
                <a:lnTo>
                  <a:pt x="0" y="30243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69050" y="1942879"/>
            <a:ext cx="16067530" cy="2658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40"/>
              </a:lnSpc>
            </a:pPr>
            <a:r>
              <a:rPr lang="en-US" sz="8000">
                <a:solidFill>
                  <a:srgbClr val="3C5E5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Perbandingan Aplikasi Film</a:t>
            </a:r>
          </a:p>
          <a:p>
            <a:pPr algn="ctr">
              <a:lnSpc>
                <a:spcPts val="1064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5053843" y="3923017"/>
            <a:ext cx="8180314" cy="1271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79"/>
              </a:lnSpc>
            </a:pPr>
            <a:r>
              <a:rPr lang="en-US" sz="7803">
                <a:solidFill>
                  <a:srgbClr val="FF575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Disney+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00537" y="5779722"/>
            <a:ext cx="896354" cy="1274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79"/>
              </a:lnSpc>
            </a:pPr>
            <a:r>
              <a:rPr lang="en-US" sz="7803">
                <a:solidFill>
                  <a:srgbClr val="3C5E5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&amp;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26995" y="7638172"/>
            <a:ext cx="3443438" cy="1274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79"/>
              </a:lnSpc>
            </a:pPr>
            <a:r>
              <a:rPr lang="en-US" sz="7803">
                <a:solidFill>
                  <a:srgbClr val="FF575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Netflix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9297029"/>
            <a:ext cx="2239680" cy="483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0"/>
              </a:lnSpc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29-12-2025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436307" y="1141481"/>
            <a:ext cx="9721168" cy="563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54"/>
              </a:lnSpc>
              <a:spcBef>
                <a:spcPct val="0"/>
              </a:spcBef>
            </a:pPr>
            <a:r>
              <a:rPr lang="en-US" b="true" sz="332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Zaini Thoriq Taufiqurrahman (5220411245)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9723727"/>
            <a:ext cx="4003424" cy="563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54"/>
              </a:lnSpc>
              <a:spcBef>
                <a:spcPct val="0"/>
              </a:spcBef>
            </a:pPr>
            <a:r>
              <a:rPr lang="en-US" sz="332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Pemrosesan Teks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F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40030"/>
            <a:ext cx="18288000" cy="9806940"/>
          </a:xfrm>
          <a:custGeom>
            <a:avLst/>
            <a:gdLst/>
            <a:ahLst/>
            <a:cxnLst/>
            <a:rect r="r" b="b" t="t" l="l"/>
            <a:pathLst>
              <a:path h="9806940" w="18288000">
                <a:moveTo>
                  <a:pt x="0" y="0"/>
                </a:moveTo>
                <a:lnTo>
                  <a:pt x="18288000" y="0"/>
                </a:lnTo>
                <a:lnTo>
                  <a:pt x="18288000" y="9806940"/>
                </a:lnTo>
                <a:lnTo>
                  <a:pt x="0" y="9806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F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05740"/>
            <a:ext cx="18288000" cy="9875520"/>
          </a:xfrm>
          <a:custGeom>
            <a:avLst/>
            <a:gdLst/>
            <a:ahLst/>
            <a:cxnLst/>
            <a:rect r="r" b="b" t="t" l="l"/>
            <a:pathLst>
              <a:path h="9875520" w="18288000">
                <a:moveTo>
                  <a:pt x="0" y="0"/>
                </a:moveTo>
                <a:lnTo>
                  <a:pt x="18288000" y="0"/>
                </a:lnTo>
                <a:lnTo>
                  <a:pt x="18288000" y="9875520"/>
                </a:lnTo>
                <a:lnTo>
                  <a:pt x="0" y="98755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F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85750"/>
            <a:ext cx="18288000" cy="9715500"/>
          </a:xfrm>
          <a:custGeom>
            <a:avLst/>
            <a:gdLst/>
            <a:ahLst/>
            <a:cxnLst/>
            <a:rect r="r" b="b" t="t" l="l"/>
            <a:pathLst>
              <a:path h="9715500" w="18288000">
                <a:moveTo>
                  <a:pt x="0" y="0"/>
                </a:moveTo>
                <a:lnTo>
                  <a:pt x="18288000" y="0"/>
                </a:lnTo>
                <a:lnTo>
                  <a:pt x="18288000" y="9715500"/>
                </a:lnTo>
                <a:lnTo>
                  <a:pt x="0" y="9715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EEEF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66933" y="5789859"/>
            <a:ext cx="8754133" cy="128368"/>
            <a:chOff x="0" y="0"/>
            <a:chExt cx="2305615" cy="338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05615" cy="33809"/>
            </a:xfrm>
            <a:custGeom>
              <a:avLst/>
              <a:gdLst/>
              <a:ahLst/>
              <a:cxnLst/>
              <a:rect r="r" b="b" t="t" l="l"/>
              <a:pathLst>
                <a:path h="33809" w="2305615">
                  <a:moveTo>
                    <a:pt x="0" y="0"/>
                  </a:moveTo>
                  <a:lnTo>
                    <a:pt x="2305615" y="0"/>
                  </a:lnTo>
                  <a:lnTo>
                    <a:pt x="2305615" y="33809"/>
                  </a:lnTo>
                  <a:lnTo>
                    <a:pt x="0" y="33809"/>
                  </a:lnTo>
                  <a:close/>
                </a:path>
              </a:pathLst>
            </a:custGeom>
            <a:solidFill>
              <a:srgbClr val="3B61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05615" cy="71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250194" y="4263998"/>
            <a:ext cx="7787612" cy="1315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40"/>
              </a:lnSpc>
            </a:pPr>
            <a:r>
              <a:rPr lang="en-US" sz="8000">
                <a:solidFill>
                  <a:srgbClr val="3C5E5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Bigram Netflix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F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17220"/>
            <a:ext cx="18288000" cy="9052560"/>
          </a:xfrm>
          <a:custGeom>
            <a:avLst/>
            <a:gdLst/>
            <a:ahLst/>
            <a:cxnLst/>
            <a:rect r="r" b="b" t="t" l="l"/>
            <a:pathLst>
              <a:path h="9052560" w="18288000">
                <a:moveTo>
                  <a:pt x="0" y="0"/>
                </a:moveTo>
                <a:lnTo>
                  <a:pt x="18288000" y="0"/>
                </a:lnTo>
                <a:lnTo>
                  <a:pt x="18288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F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17220"/>
            <a:ext cx="18288000" cy="9052560"/>
          </a:xfrm>
          <a:custGeom>
            <a:avLst/>
            <a:gdLst/>
            <a:ahLst/>
            <a:cxnLst/>
            <a:rect r="r" b="b" t="t" l="l"/>
            <a:pathLst>
              <a:path h="9052560" w="18288000">
                <a:moveTo>
                  <a:pt x="0" y="0"/>
                </a:moveTo>
                <a:lnTo>
                  <a:pt x="18288000" y="0"/>
                </a:lnTo>
                <a:lnTo>
                  <a:pt x="18288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F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17220"/>
            <a:ext cx="18288000" cy="9052560"/>
          </a:xfrm>
          <a:custGeom>
            <a:avLst/>
            <a:gdLst/>
            <a:ahLst/>
            <a:cxnLst/>
            <a:rect r="r" b="b" t="t" l="l"/>
            <a:pathLst>
              <a:path h="9052560" w="18288000">
                <a:moveTo>
                  <a:pt x="0" y="0"/>
                </a:moveTo>
                <a:lnTo>
                  <a:pt x="18288000" y="0"/>
                </a:lnTo>
                <a:lnTo>
                  <a:pt x="18288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EEEF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66933" y="5789859"/>
            <a:ext cx="8754133" cy="128368"/>
            <a:chOff x="0" y="0"/>
            <a:chExt cx="2305615" cy="338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05615" cy="33809"/>
            </a:xfrm>
            <a:custGeom>
              <a:avLst/>
              <a:gdLst/>
              <a:ahLst/>
              <a:cxnLst/>
              <a:rect r="r" b="b" t="t" l="l"/>
              <a:pathLst>
                <a:path h="33809" w="2305615">
                  <a:moveTo>
                    <a:pt x="0" y="0"/>
                  </a:moveTo>
                  <a:lnTo>
                    <a:pt x="2305615" y="0"/>
                  </a:lnTo>
                  <a:lnTo>
                    <a:pt x="2305615" y="33809"/>
                  </a:lnTo>
                  <a:lnTo>
                    <a:pt x="0" y="33809"/>
                  </a:lnTo>
                  <a:close/>
                </a:path>
              </a:pathLst>
            </a:custGeom>
            <a:solidFill>
              <a:srgbClr val="3B61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05615" cy="71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127413" y="4263998"/>
            <a:ext cx="8033174" cy="1315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40"/>
              </a:lnSpc>
            </a:pPr>
            <a:r>
              <a:rPr lang="en-US" sz="8000">
                <a:solidFill>
                  <a:srgbClr val="3C5E5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Trigram Netflix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F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17220"/>
            <a:ext cx="18288000" cy="9052560"/>
          </a:xfrm>
          <a:custGeom>
            <a:avLst/>
            <a:gdLst/>
            <a:ahLst/>
            <a:cxnLst/>
            <a:rect r="r" b="b" t="t" l="l"/>
            <a:pathLst>
              <a:path h="9052560" w="18288000">
                <a:moveTo>
                  <a:pt x="0" y="0"/>
                </a:moveTo>
                <a:lnTo>
                  <a:pt x="18288000" y="0"/>
                </a:lnTo>
                <a:lnTo>
                  <a:pt x="18288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F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17220"/>
            <a:ext cx="18288000" cy="9052560"/>
          </a:xfrm>
          <a:custGeom>
            <a:avLst/>
            <a:gdLst/>
            <a:ahLst/>
            <a:cxnLst/>
            <a:rect r="r" b="b" t="t" l="l"/>
            <a:pathLst>
              <a:path h="9052560" w="18288000">
                <a:moveTo>
                  <a:pt x="0" y="0"/>
                </a:moveTo>
                <a:lnTo>
                  <a:pt x="18288000" y="0"/>
                </a:lnTo>
                <a:lnTo>
                  <a:pt x="18288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F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8438" y="4364062"/>
            <a:ext cx="926851" cy="549159"/>
          </a:xfrm>
          <a:custGeom>
            <a:avLst/>
            <a:gdLst/>
            <a:ahLst/>
            <a:cxnLst/>
            <a:rect r="r" b="b" t="t" l="l"/>
            <a:pathLst>
              <a:path h="549159" w="926851">
                <a:moveTo>
                  <a:pt x="0" y="0"/>
                </a:moveTo>
                <a:lnTo>
                  <a:pt x="926850" y="0"/>
                </a:lnTo>
                <a:lnTo>
                  <a:pt x="926850" y="549159"/>
                </a:lnTo>
                <a:lnTo>
                  <a:pt x="0" y="549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8438" y="5793334"/>
            <a:ext cx="926851" cy="549159"/>
          </a:xfrm>
          <a:custGeom>
            <a:avLst/>
            <a:gdLst/>
            <a:ahLst/>
            <a:cxnLst/>
            <a:rect r="r" b="b" t="t" l="l"/>
            <a:pathLst>
              <a:path h="549159" w="926851">
                <a:moveTo>
                  <a:pt x="0" y="0"/>
                </a:moveTo>
                <a:lnTo>
                  <a:pt x="926850" y="0"/>
                </a:lnTo>
                <a:lnTo>
                  <a:pt x="926850" y="549159"/>
                </a:lnTo>
                <a:lnTo>
                  <a:pt x="0" y="549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28438" y="3644428"/>
            <a:ext cx="3509012" cy="48754"/>
            <a:chOff x="0" y="0"/>
            <a:chExt cx="924184" cy="128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24184" cy="12841"/>
            </a:xfrm>
            <a:custGeom>
              <a:avLst/>
              <a:gdLst/>
              <a:ahLst/>
              <a:cxnLst/>
              <a:rect r="r" b="b" t="t" l="l"/>
              <a:pathLst>
                <a:path h="12841" w="924184">
                  <a:moveTo>
                    <a:pt x="0" y="0"/>
                  </a:moveTo>
                  <a:lnTo>
                    <a:pt x="924184" y="0"/>
                  </a:lnTo>
                  <a:lnTo>
                    <a:pt x="924184" y="12841"/>
                  </a:lnTo>
                  <a:lnTo>
                    <a:pt x="0" y="12841"/>
                  </a:lnTo>
                  <a:close/>
                </a:path>
              </a:pathLst>
            </a:custGeom>
            <a:solidFill>
              <a:srgbClr val="3C5E5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924184" cy="509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650698" y="4409666"/>
            <a:ext cx="4757692" cy="1073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konten D</a:t>
            </a:r>
            <a:r>
              <a:rPr lang="en-US" sz="3099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isney, Marvel, </a:t>
            </a:r>
          </a:p>
          <a:p>
            <a:pPr algn="l" marL="0" indent="0" lvl="0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Star Wars, dan Pixar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50698" y="5850518"/>
            <a:ext cx="4757692" cy="1073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harga Rp65.000/month</a:t>
            </a:r>
          </a:p>
          <a:p>
            <a:pPr algn="l" marL="0" indent="0" lvl="0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all device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5508" y="310154"/>
            <a:ext cx="14584266" cy="1315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40"/>
              </a:lnSpc>
            </a:pPr>
            <a:r>
              <a:rPr lang="en-US" sz="8000">
                <a:solidFill>
                  <a:srgbClr val="3C5E5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Aplikasi Streaming Populer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5508" y="1521054"/>
            <a:ext cx="14584266" cy="1315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40"/>
              </a:lnSpc>
            </a:pPr>
            <a:r>
              <a:rPr lang="en-US" sz="8000">
                <a:solidFill>
                  <a:srgbClr val="E2282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Beda Konten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28438" y="3151055"/>
            <a:ext cx="3763852" cy="493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0"/>
              </a:lnSpc>
            </a:pPr>
            <a:r>
              <a:rPr lang="en-US" sz="3000">
                <a:solidFill>
                  <a:srgbClr val="3C5E5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Disney+ 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0046814" y="4364062"/>
            <a:ext cx="926851" cy="549159"/>
          </a:xfrm>
          <a:custGeom>
            <a:avLst/>
            <a:gdLst/>
            <a:ahLst/>
            <a:cxnLst/>
            <a:rect r="r" b="b" t="t" l="l"/>
            <a:pathLst>
              <a:path h="549159" w="926851">
                <a:moveTo>
                  <a:pt x="0" y="0"/>
                </a:moveTo>
                <a:lnTo>
                  <a:pt x="926850" y="0"/>
                </a:lnTo>
                <a:lnTo>
                  <a:pt x="926850" y="549159"/>
                </a:lnTo>
                <a:lnTo>
                  <a:pt x="0" y="549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046814" y="5793334"/>
            <a:ext cx="926851" cy="549159"/>
          </a:xfrm>
          <a:custGeom>
            <a:avLst/>
            <a:gdLst/>
            <a:ahLst/>
            <a:cxnLst/>
            <a:rect r="r" b="b" t="t" l="l"/>
            <a:pathLst>
              <a:path h="549159" w="926851">
                <a:moveTo>
                  <a:pt x="0" y="0"/>
                </a:moveTo>
                <a:lnTo>
                  <a:pt x="926850" y="0"/>
                </a:lnTo>
                <a:lnTo>
                  <a:pt x="926850" y="549159"/>
                </a:lnTo>
                <a:lnTo>
                  <a:pt x="0" y="549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046814" y="3644428"/>
            <a:ext cx="3509012" cy="48754"/>
            <a:chOff x="0" y="0"/>
            <a:chExt cx="924184" cy="1284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24184" cy="12841"/>
            </a:xfrm>
            <a:custGeom>
              <a:avLst/>
              <a:gdLst/>
              <a:ahLst/>
              <a:cxnLst/>
              <a:rect r="r" b="b" t="t" l="l"/>
              <a:pathLst>
                <a:path h="12841" w="924184">
                  <a:moveTo>
                    <a:pt x="0" y="0"/>
                  </a:moveTo>
                  <a:lnTo>
                    <a:pt x="924184" y="0"/>
                  </a:lnTo>
                  <a:lnTo>
                    <a:pt x="924184" y="12841"/>
                  </a:lnTo>
                  <a:lnTo>
                    <a:pt x="0" y="12841"/>
                  </a:lnTo>
                  <a:close/>
                </a:path>
              </a:pathLst>
            </a:custGeom>
            <a:solidFill>
              <a:srgbClr val="3C5E5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924184" cy="509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1369074" y="4409666"/>
            <a:ext cx="9002416" cy="1073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konten original beragam, seperti</a:t>
            </a:r>
          </a:p>
          <a:p>
            <a:pPr algn="l" marL="0" indent="0" lvl="0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Money Heist, dan Wednesday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369074" y="5850518"/>
            <a:ext cx="8784201" cy="1073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harga Rp65.000/month</a:t>
            </a:r>
          </a:p>
          <a:p>
            <a:pPr algn="l" marL="0" indent="0" lvl="0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all device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046814" y="3151055"/>
            <a:ext cx="3763852" cy="493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0"/>
              </a:lnSpc>
            </a:pPr>
            <a:r>
              <a:rPr lang="en-US" sz="3000">
                <a:solidFill>
                  <a:srgbClr val="3C5E5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Netflix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328438" y="7238672"/>
            <a:ext cx="926851" cy="549159"/>
          </a:xfrm>
          <a:custGeom>
            <a:avLst/>
            <a:gdLst/>
            <a:ahLst/>
            <a:cxnLst/>
            <a:rect r="r" b="b" t="t" l="l"/>
            <a:pathLst>
              <a:path h="549159" w="926851">
                <a:moveTo>
                  <a:pt x="0" y="0"/>
                </a:moveTo>
                <a:lnTo>
                  <a:pt x="926850" y="0"/>
                </a:lnTo>
                <a:lnTo>
                  <a:pt x="926850" y="549159"/>
                </a:lnTo>
                <a:lnTo>
                  <a:pt x="0" y="549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650698" y="7295856"/>
            <a:ext cx="4757692" cy="1073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jumlah konten lebih sedikit dibanding Netflix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0046814" y="7300601"/>
            <a:ext cx="926851" cy="549159"/>
          </a:xfrm>
          <a:custGeom>
            <a:avLst/>
            <a:gdLst/>
            <a:ahLst/>
            <a:cxnLst/>
            <a:rect r="r" b="b" t="t" l="l"/>
            <a:pathLst>
              <a:path h="549159" w="926851">
                <a:moveTo>
                  <a:pt x="0" y="0"/>
                </a:moveTo>
                <a:lnTo>
                  <a:pt x="926850" y="0"/>
                </a:lnTo>
                <a:lnTo>
                  <a:pt x="926850" y="549159"/>
                </a:lnTo>
                <a:lnTo>
                  <a:pt x="0" y="549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1369074" y="7357785"/>
            <a:ext cx="5890226" cy="53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jumlah konten sangat beragam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328438" y="8745939"/>
            <a:ext cx="926851" cy="549159"/>
          </a:xfrm>
          <a:custGeom>
            <a:avLst/>
            <a:gdLst/>
            <a:ahLst/>
            <a:cxnLst/>
            <a:rect r="r" b="b" t="t" l="l"/>
            <a:pathLst>
              <a:path h="549159" w="926851">
                <a:moveTo>
                  <a:pt x="0" y="0"/>
                </a:moveTo>
                <a:lnTo>
                  <a:pt x="926850" y="0"/>
                </a:lnTo>
                <a:lnTo>
                  <a:pt x="926850" y="549159"/>
                </a:lnTo>
                <a:lnTo>
                  <a:pt x="0" y="549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2650698" y="8803123"/>
            <a:ext cx="5662965" cy="1073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kelanjutan film </a:t>
            </a:r>
            <a:r>
              <a:rPr lang="en-US" sz="3099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diakhiri dengan baik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0046814" y="8807869"/>
            <a:ext cx="926851" cy="549159"/>
          </a:xfrm>
          <a:custGeom>
            <a:avLst/>
            <a:gdLst/>
            <a:ahLst/>
            <a:cxnLst/>
            <a:rect r="r" b="b" t="t" l="l"/>
            <a:pathLst>
              <a:path h="549159" w="926851">
                <a:moveTo>
                  <a:pt x="0" y="0"/>
                </a:moveTo>
                <a:lnTo>
                  <a:pt x="926850" y="0"/>
                </a:lnTo>
                <a:lnTo>
                  <a:pt x="926850" y="549159"/>
                </a:lnTo>
                <a:lnTo>
                  <a:pt x="0" y="549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1369074" y="8865052"/>
            <a:ext cx="5890226" cy="1073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kelanjutan film tergantung rating penonton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F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17220"/>
            <a:ext cx="18288000" cy="9052560"/>
          </a:xfrm>
          <a:custGeom>
            <a:avLst/>
            <a:gdLst/>
            <a:ahLst/>
            <a:cxnLst/>
            <a:rect r="r" b="b" t="t" l="l"/>
            <a:pathLst>
              <a:path h="9052560" w="18288000">
                <a:moveTo>
                  <a:pt x="0" y="0"/>
                </a:moveTo>
                <a:lnTo>
                  <a:pt x="18288000" y="0"/>
                </a:lnTo>
                <a:lnTo>
                  <a:pt x="18288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EEEF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66933" y="5789859"/>
            <a:ext cx="8754133" cy="128368"/>
            <a:chOff x="0" y="0"/>
            <a:chExt cx="2305615" cy="338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05615" cy="33809"/>
            </a:xfrm>
            <a:custGeom>
              <a:avLst/>
              <a:gdLst/>
              <a:ahLst/>
              <a:cxnLst/>
              <a:rect r="r" b="b" t="t" l="l"/>
              <a:pathLst>
                <a:path h="33809" w="2305615">
                  <a:moveTo>
                    <a:pt x="0" y="0"/>
                  </a:moveTo>
                  <a:lnTo>
                    <a:pt x="2305615" y="0"/>
                  </a:lnTo>
                  <a:lnTo>
                    <a:pt x="2305615" y="33809"/>
                  </a:lnTo>
                  <a:lnTo>
                    <a:pt x="0" y="33809"/>
                  </a:lnTo>
                  <a:close/>
                </a:path>
              </a:pathLst>
            </a:custGeom>
            <a:solidFill>
              <a:srgbClr val="3B61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05615" cy="71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962178" y="4263998"/>
            <a:ext cx="10363644" cy="1315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40"/>
              </a:lnSpc>
            </a:pPr>
            <a:r>
              <a:rPr lang="en-US" sz="8000">
                <a:solidFill>
                  <a:srgbClr val="3C5E5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Wordcloud Disney+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F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100" y="1210901"/>
            <a:ext cx="8939589" cy="4894425"/>
          </a:xfrm>
          <a:custGeom>
            <a:avLst/>
            <a:gdLst/>
            <a:ahLst/>
            <a:cxnLst/>
            <a:rect r="r" b="b" t="t" l="l"/>
            <a:pathLst>
              <a:path h="4894425" w="8939589">
                <a:moveTo>
                  <a:pt x="0" y="0"/>
                </a:moveTo>
                <a:lnTo>
                  <a:pt x="8939589" y="0"/>
                </a:lnTo>
                <a:lnTo>
                  <a:pt x="8939589" y="4894424"/>
                </a:lnTo>
                <a:lnTo>
                  <a:pt x="0" y="48944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159458" y="1210901"/>
            <a:ext cx="9042817" cy="4894425"/>
          </a:xfrm>
          <a:custGeom>
            <a:avLst/>
            <a:gdLst/>
            <a:ahLst/>
            <a:cxnLst/>
            <a:rect r="r" b="b" t="t" l="l"/>
            <a:pathLst>
              <a:path h="4894425" w="9042817">
                <a:moveTo>
                  <a:pt x="0" y="0"/>
                </a:moveTo>
                <a:lnTo>
                  <a:pt x="9042817" y="0"/>
                </a:lnTo>
                <a:lnTo>
                  <a:pt x="9042817" y="4894424"/>
                </a:lnTo>
                <a:lnTo>
                  <a:pt x="0" y="48944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902392" y="6105325"/>
            <a:ext cx="7779860" cy="4181675"/>
          </a:xfrm>
          <a:custGeom>
            <a:avLst/>
            <a:gdLst/>
            <a:ahLst/>
            <a:cxnLst/>
            <a:rect r="r" b="b" t="t" l="l"/>
            <a:pathLst>
              <a:path h="4181675" w="7779860">
                <a:moveTo>
                  <a:pt x="0" y="0"/>
                </a:moveTo>
                <a:lnTo>
                  <a:pt x="7779860" y="0"/>
                </a:lnTo>
                <a:lnTo>
                  <a:pt x="7779860" y="4181675"/>
                </a:lnTo>
                <a:lnTo>
                  <a:pt x="0" y="41816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516302" y="-104775"/>
            <a:ext cx="17255396" cy="1315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40"/>
              </a:lnSpc>
            </a:pPr>
            <a:r>
              <a:rPr lang="en-US" sz="8000">
                <a:solidFill>
                  <a:srgbClr val="3C5E5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Wordcloud Disney+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rgbClr val="EEEF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66933" y="5564996"/>
            <a:ext cx="8754133" cy="128368"/>
            <a:chOff x="0" y="0"/>
            <a:chExt cx="2305615" cy="338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05615" cy="33809"/>
            </a:xfrm>
            <a:custGeom>
              <a:avLst/>
              <a:gdLst/>
              <a:ahLst/>
              <a:cxnLst/>
              <a:rect r="r" b="b" t="t" l="l"/>
              <a:pathLst>
                <a:path h="33809" w="2305615">
                  <a:moveTo>
                    <a:pt x="0" y="0"/>
                  </a:moveTo>
                  <a:lnTo>
                    <a:pt x="2305615" y="0"/>
                  </a:lnTo>
                  <a:lnTo>
                    <a:pt x="2305615" y="33809"/>
                  </a:lnTo>
                  <a:lnTo>
                    <a:pt x="0" y="33809"/>
                  </a:lnTo>
                  <a:close/>
                </a:path>
              </a:pathLst>
            </a:custGeom>
            <a:solidFill>
              <a:srgbClr val="3B61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05615" cy="71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855454" y="4086983"/>
            <a:ext cx="8577091" cy="1315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40"/>
              </a:lnSpc>
            </a:pPr>
            <a:r>
              <a:rPr lang="en-US" sz="8000">
                <a:solidFill>
                  <a:srgbClr val="3C5E5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Bigram Disney+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F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17220"/>
            <a:ext cx="18288000" cy="9052560"/>
          </a:xfrm>
          <a:custGeom>
            <a:avLst/>
            <a:gdLst/>
            <a:ahLst/>
            <a:cxnLst/>
            <a:rect r="r" b="b" t="t" l="l"/>
            <a:pathLst>
              <a:path h="9052560" w="18288000">
                <a:moveTo>
                  <a:pt x="0" y="0"/>
                </a:moveTo>
                <a:lnTo>
                  <a:pt x="18288000" y="0"/>
                </a:lnTo>
                <a:lnTo>
                  <a:pt x="18288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F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17220"/>
            <a:ext cx="18288000" cy="9052560"/>
          </a:xfrm>
          <a:custGeom>
            <a:avLst/>
            <a:gdLst/>
            <a:ahLst/>
            <a:cxnLst/>
            <a:rect r="r" b="b" t="t" l="l"/>
            <a:pathLst>
              <a:path h="9052560" w="18288000">
                <a:moveTo>
                  <a:pt x="0" y="0"/>
                </a:moveTo>
                <a:lnTo>
                  <a:pt x="18288000" y="0"/>
                </a:lnTo>
                <a:lnTo>
                  <a:pt x="18288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F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17220"/>
            <a:ext cx="18288000" cy="9052560"/>
          </a:xfrm>
          <a:custGeom>
            <a:avLst/>
            <a:gdLst/>
            <a:ahLst/>
            <a:cxnLst/>
            <a:rect r="r" b="b" t="t" l="l"/>
            <a:pathLst>
              <a:path h="9052560" w="18288000">
                <a:moveTo>
                  <a:pt x="0" y="0"/>
                </a:moveTo>
                <a:lnTo>
                  <a:pt x="18288000" y="0"/>
                </a:lnTo>
                <a:lnTo>
                  <a:pt x="18288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>
      <p:bgPr>
        <a:solidFill>
          <a:srgbClr val="EEEF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53347" y="5541072"/>
            <a:ext cx="8754133" cy="128368"/>
            <a:chOff x="0" y="0"/>
            <a:chExt cx="2305615" cy="338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05615" cy="33809"/>
            </a:xfrm>
            <a:custGeom>
              <a:avLst/>
              <a:gdLst/>
              <a:ahLst/>
              <a:cxnLst/>
              <a:rect r="r" b="b" t="t" l="l"/>
              <a:pathLst>
                <a:path h="33809" w="2305615">
                  <a:moveTo>
                    <a:pt x="0" y="0"/>
                  </a:moveTo>
                  <a:lnTo>
                    <a:pt x="2305615" y="0"/>
                  </a:lnTo>
                  <a:lnTo>
                    <a:pt x="2305615" y="33809"/>
                  </a:lnTo>
                  <a:lnTo>
                    <a:pt x="0" y="33809"/>
                  </a:lnTo>
                  <a:close/>
                </a:path>
              </a:pathLst>
            </a:custGeom>
            <a:solidFill>
              <a:srgbClr val="3B61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05615" cy="71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780520" y="4225397"/>
            <a:ext cx="8726959" cy="1315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40"/>
              </a:lnSpc>
            </a:pPr>
            <a:r>
              <a:rPr lang="en-US" sz="8000">
                <a:solidFill>
                  <a:srgbClr val="3C5E5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Trigram Disney+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F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17220"/>
            <a:ext cx="18288000" cy="9052560"/>
          </a:xfrm>
          <a:custGeom>
            <a:avLst/>
            <a:gdLst/>
            <a:ahLst/>
            <a:cxnLst/>
            <a:rect r="r" b="b" t="t" l="l"/>
            <a:pathLst>
              <a:path h="9052560" w="18288000">
                <a:moveTo>
                  <a:pt x="0" y="0"/>
                </a:moveTo>
                <a:lnTo>
                  <a:pt x="18288000" y="0"/>
                </a:lnTo>
                <a:lnTo>
                  <a:pt x="18288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F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17220"/>
            <a:ext cx="18288000" cy="9052560"/>
          </a:xfrm>
          <a:custGeom>
            <a:avLst/>
            <a:gdLst/>
            <a:ahLst/>
            <a:cxnLst/>
            <a:rect r="r" b="b" t="t" l="l"/>
            <a:pathLst>
              <a:path h="9052560" w="18288000">
                <a:moveTo>
                  <a:pt x="0" y="0"/>
                </a:moveTo>
                <a:lnTo>
                  <a:pt x="18288000" y="0"/>
                </a:lnTo>
                <a:lnTo>
                  <a:pt x="18288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F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158884"/>
            <a:ext cx="9369474" cy="5340600"/>
            <a:chOff x="0" y="0"/>
            <a:chExt cx="12492632" cy="7120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492632" cy="7120800"/>
            </a:xfrm>
            <a:custGeom>
              <a:avLst/>
              <a:gdLst/>
              <a:ahLst/>
              <a:cxnLst/>
              <a:rect r="r" b="b" t="t" l="l"/>
              <a:pathLst>
                <a:path h="7120800" w="12492632">
                  <a:moveTo>
                    <a:pt x="0" y="0"/>
                  </a:moveTo>
                  <a:lnTo>
                    <a:pt x="12492632" y="0"/>
                  </a:lnTo>
                  <a:lnTo>
                    <a:pt x="12492632" y="7120800"/>
                  </a:lnTo>
                  <a:lnTo>
                    <a:pt x="0" y="712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862814" y="331852"/>
              <a:ext cx="3166606" cy="3228548"/>
            </a:xfrm>
            <a:custGeom>
              <a:avLst/>
              <a:gdLst/>
              <a:ahLst/>
              <a:cxnLst/>
              <a:rect r="r" b="b" t="t" l="l"/>
              <a:pathLst>
                <a:path h="3228548" w="3166606">
                  <a:moveTo>
                    <a:pt x="0" y="0"/>
                  </a:moveTo>
                  <a:lnTo>
                    <a:pt x="3166606" y="0"/>
                  </a:lnTo>
                  <a:lnTo>
                    <a:pt x="3166606" y="3228548"/>
                  </a:lnTo>
                  <a:lnTo>
                    <a:pt x="0" y="3228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9685" t="0" r="-16256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825508" y="310154"/>
            <a:ext cx="17087931" cy="1315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40"/>
              </a:lnSpc>
            </a:pPr>
            <a:r>
              <a:rPr lang="en-US" sz="8000">
                <a:solidFill>
                  <a:srgbClr val="3C5E5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Berdasarkan Rating PlayStore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369474" y="5143500"/>
            <a:ext cx="8927646" cy="5088758"/>
            <a:chOff x="0" y="0"/>
            <a:chExt cx="11903528" cy="67850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903528" cy="6785011"/>
            </a:xfrm>
            <a:custGeom>
              <a:avLst/>
              <a:gdLst/>
              <a:ahLst/>
              <a:cxnLst/>
              <a:rect r="r" b="b" t="t" l="l"/>
              <a:pathLst>
                <a:path h="6785011" w="11903528">
                  <a:moveTo>
                    <a:pt x="0" y="0"/>
                  </a:moveTo>
                  <a:lnTo>
                    <a:pt x="11903528" y="0"/>
                  </a:lnTo>
                  <a:lnTo>
                    <a:pt x="11903528" y="6785011"/>
                  </a:lnTo>
                  <a:lnTo>
                    <a:pt x="0" y="67850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8428001" y="511865"/>
              <a:ext cx="2880640" cy="2880640"/>
            </a:xfrm>
            <a:custGeom>
              <a:avLst/>
              <a:gdLst/>
              <a:ahLst/>
              <a:cxnLst/>
              <a:rect r="r" b="b" t="t" l="l"/>
              <a:pathLst>
                <a:path h="2880640" w="2880640">
                  <a:moveTo>
                    <a:pt x="0" y="0"/>
                  </a:moveTo>
                  <a:lnTo>
                    <a:pt x="2880640" y="0"/>
                  </a:lnTo>
                  <a:lnTo>
                    <a:pt x="2880640" y="2880640"/>
                  </a:lnTo>
                  <a:lnTo>
                    <a:pt x="0" y="28806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F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17220"/>
            <a:ext cx="18288000" cy="9052560"/>
          </a:xfrm>
          <a:custGeom>
            <a:avLst/>
            <a:gdLst/>
            <a:ahLst/>
            <a:cxnLst/>
            <a:rect r="r" b="b" t="t" l="l"/>
            <a:pathLst>
              <a:path h="9052560" w="18288000">
                <a:moveTo>
                  <a:pt x="0" y="0"/>
                </a:moveTo>
                <a:lnTo>
                  <a:pt x="18288000" y="0"/>
                </a:lnTo>
                <a:lnTo>
                  <a:pt x="18288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F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25508" y="310154"/>
            <a:ext cx="17087931" cy="1315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40"/>
              </a:lnSpc>
            </a:pPr>
            <a:r>
              <a:rPr lang="en-US" sz="8000">
                <a:solidFill>
                  <a:srgbClr val="3C5E5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Review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641561" y="2060278"/>
            <a:ext cx="14327139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Penelitian menggunakan dua apl</a:t>
            </a:r>
            <a:r>
              <a:rPr lang="en-US" sz="2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ikasi yang diambil dari 2 aplikasi streaming film populer di Google Play Store.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19300" y="3213441"/>
            <a:ext cx="926851" cy="549159"/>
          </a:xfrm>
          <a:custGeom>
            <a:avLst/>
            <a:gdLst/>
            <a:ahLst/>
            <a:cxnLst/>
            <a:rect r="r" b="b" t="t" l="l"/>
            <a:pathLst>
              <a:path h="549159" w="926851">
                <a:moveTo>
                  <a:pt x="0" y="0"/>
                </a:moveTo>
                <a:lnTo>
                  <a:pt x="926851" y="0"/>
                </a:lnTo>
                <a:lnTo>
                  <a:pt x="926851" y="549159"/>
                </a:lnTo>
                <a:lnTo>
                  <a:pt x="0" y="549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19300" y="4049736"/>
            <a:ext cx="926851" cy="549159"/>
          </a:xfrm>
          <a:custGeom>
            <a:avLst/>
            <a:gdLst/>
            <a:ahLst/>
            <a:cxnLst/>
            <a:rect r="r" b="b" t="t" l="l"/>
            <a:pathLst>
              <a:path h="549159" w="926851">
                <a:moveTo>
                  <a:pt x="0" y="0"/>
                </a:moveTo>
                <a:lnTo>
                  <a:pt x="926851" y="0"/>
                </a:lnTo>
                <a:lnTo>
                  <a:pt x="926851" y="549159"/>
                </a:lnTo>
                <a:lnTo>
                  <a:pt x="0" y="549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19300" y="2107903"/>
            <a:ext cx="926851" cy="549159"/>
          </a:xfrm>
          <a:custGeom>
            <a:avLst/>
            <a:gdLst/>
            <a:ahLst/>
            <a:cxnLst/>
            <a:rect r="r" b="b" t="t" l="l"/>
            <a:pathLst>
              <a:path h="549159" w="926851">
                <a:moveTo>
                  <a:pt x="0" y="0"/>
                </a:moveTo>
                <a:lnTo>
                  <a:pt x="926851" y="0"/>
                </a:lnTo>
                <a:lnTo>
                  <a:pt x="926851" y="549159"/>
                </a:lnTo>
                <a:lnTo>
                  <a:pt x="0" y="549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41561" y="3293711"/>
            <a:ext cx="14327139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Data dip</a:t>
            </a:r>
            <a:r>
              <a:rPr lang="en-US" sz="2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eroleh melalui proses scraping ulasan pengguna.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41561" y="4130006"/>
            <a:ext cx="14327139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Total data </a:t>
            </a:r>
            <a:r>
              <a:rPr lang="en-US" sz="2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hasil scraping berjumlah 5.000 data.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41561" y="4966301"/>
            <a:ext cx="14327139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Seluruh data kemudi</a:t>
            </a:r>
            <a:r>
              <a:rPr lang="en-US" sz="2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 dilakukan preprocessing.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41561" y="5871954"/>
            <a:ext cx="14327139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Pelabelan d</a:t>
            </a:r>
            <a:r>
              <a:rPr lang="en-US" sz="2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ata dilakukan secara otomatis berdasarkan rating Google Play.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319300" y="4886031"/>
            <a:ext cx="926851" cy="549159"/>
          </a:xfrm>
          <a:custGeom>
            <a:avLst/>
            <a:gdLst/>
            <a:ahLst/>
            <a:cxnLst/>
            <a:rect r="r" b="b" t="t" l="l"/>
            <a:pathLst>
              <a:path h="549159" w="926851">
                <a:moveTo>
                  <a:pt x="0" y="0"/>
                </a:moveTo>
                <a:lnTo>
                  <a:pt x="926851" y="0"/>
                </a:lnTo>
                <a:lnTo>
                  <a:pt x="926851" y="549159"/>
                </a:lnTo>
                <a:lnTo>
                  <a:pt x="0" y="549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19300" y="5720940"/>
            <a:ext cx="926851" cy="549159"/>
          </a:xfrm>
          <a:custGeom>
            <a:avLst/>
            <a:gdLst/>
            <a:ahLst/>
            <a:cxnLst/>
            <a:rect r="r" b="b" t="t" l="l"/>
            <a:pathLst>
              <a:path h="549159" w="926851">
                <a:moveTo>
                  <a:pt x="0" y="0"/>
                </a:moveTo>
                <a:lnTo>
                  <a:pt x="926851" y="0"/>
                </a:lnTo>
                <a:lnTo>
                  <a:pt x="926851" y="549159"/>
                </a:lnTo>
                <a:lnTo>
                  <a:pt x="0" y="549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bg>
      <p:bgPr>
        <a:solidFill>
          <a:srgbClr val="EEEF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679526"/>
            <a:ext cx="18433872" cy="47625"/>
            <a:chOff x="0" y="0"/>
            <a:chExt cx="4855012" cy="125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55012" cy="12543"/>
            </a:xfrm>
            <a:custGeom>
              <a:avLst/>
              <a:gdLst/>
              <a:ahLst/>
              <a:cxnLst/>
              <a:rect r="r" b="b" t="t" l="l"/>
              <a:pathLst>
                <a:path h="12543" w="4855012">
                  <a:moveTo>
                    <a:pt x="0" y="0"/>
                  </a:moveTo>
                  <a:lnTo>
                    <a:pt x="4855012" y="0"/>
                  </a:lnTo>
                  <a:lnTo>
                    <a:pt x="4855012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112B6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55012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001495" y="144771"/>
            <a:ext cx="6285009" cy="1315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40"/>
              </a:lnSpc>
            </a:pPr>
            <a:r>
              <a:rPr lang="en-US" sz="8000">
                <a:solidFill>
                  <a:srgbClr val="3C5E5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Kesimpulan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0843" y="1940967"/>
            <a:ext cx="1914844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Sentiment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591153"/>
            <a:ext cx="1411914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Positif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383008"/>
            <a:ext cx="1411914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Negatif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0" y="2657703"/>
            <a:ext cx="18433872" cy="47625"/>
            <a:chOff x="0" y="0"/>
            <a:chExt cx="4855012" cy="1254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55012" cy="12543"/>
            </a:xfrm>
            <a:custGeom>
              <a:avLst/>
              <a:gdLst/>
              <a:ahLst/>
              <a:cxnLst/>
              <a:rect r="r" b="b" t="t" l="l"/>
              <a:pathLst>
                <a:path h="12543" w="4855012">
                  <a:moveTo>
                    <a:pt x="0" y="0"/>
                  </a:moveTo>
                  <a:lnTo>
                    <a:pt x="4855012" y="0"/>
                  </a:lnTo>
                  <a:lnTo>
                    <a:pt x="4855012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112B6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855012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5400000">
            <a:off x="-594718" y="5983014"/>
            <a:ext cx="8559849" cy="48122"/>
            <a:chOff x="0" y="0"/>
            <a:chExt cx="2254446" cy="1267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54446" cy="12674"/>
            </a:xfrm>
            <a:custGeom>
              <a:avLst/>
              <a:gdLst/>
              <a:ahLst/>
              <a:cxnLst/>
              <a:rect r="r" b="b" t="t" l="l"/>
              <a:pathLst>
                <a:path h="12674" w="2254446">
                  <a:moveTo>
                    <a:pt x="0" y="0"/>
                  </a:moveTo>
                  <a:lnTo>
                    <a:pt x="2254446" y="0"/>
                  </a:lnTo>
                  <a:lnTo>
                    <a:pt x="2254446" y="12674"/>
                  </a:lnTo>
                  <a:lnTo>
                    <a:pt x="0" y="12674"/>
                  </a:lnTo>
                  <a:close/>
                </a:path>
              </a:pathLst>
            </a:custGeom>
            <a:solidFill>
              <a:srgbClr val="112B6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254446" cy="507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28700" y="9058886"/>
            <a:ext cx="1411914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Netral</a:t>
            </a:r>
          </a:p>
        </p:txBody>
      </p:sp>
      <p:grpSp>
        <p:nvGrpSpPr>
          <p:cNvPr name="Group 16" id="16"/>
          <p:cNvGrpSpPr/>
          <p:nvPr/>
        </p:nvGrpSpPr>
        <p:grpSpPr>
          <a:xfrm rot="5400000">
            <a:off x="6554763" y="5983263"/>
            <a:ext cx="8559849" cy="47625"/>
            <a:chOff x="0" y="0"/>
            <a:chExt cx="2254446" cy="1254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254446" cy="12543"/>
            </a:xfrm>
            <a:custGeom>
              <a:avLst/>
              <a:gdLst/>
              <a:ahLst/>
              <a:cxnLst/>
              <a:rect r="r" b="b" t="t" l="l"/>
              <a:pathLst>
                <a:path h="12543" w="2254446">
                  <a:moveTo>
                    <a:pt x="0" y="0"/>
                  </a:moveTo>
                  <a:lnTo>
                    <a:pt x="2254446" y="0"/>
                  </a:lnTo>
                  <a:lnTo>
                    <a:pt x="2254446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112B6B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254446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6693634" y="1940967"/>
            <a:ext cx="1210743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Netflix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086384" y="1940967"/>
            <a:ext cx="1432032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Disney+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916813" y="2876778"/>
            <a:ext cx="6694037" cy="188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Pengguna menyukai film di Netflix dengan banyaknya kata muncul "bagus film" sebanyak 5 bigram, dan “aplikasi bagus” sebanyak 12 bigram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-72936" y="5095875"/>
            <a:ext cx="18433872" cy="47625"/>
            <a:chOff x="0" y="0"/>
            <a:chExt cx="4855012" cy="1254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855012" cy="12543"/>
            </a:xfrm>
            <a:custGeom>
              <a:avLst/>
              <a:gdLst/>
              <a:ahLst/>
              <a:cxnLst/>
              <a:rect r="r" b="b" t="t" l="l"/>
              <a:pathLst>
                <a:path h="12543" w="4855012">
                  <a:moveTo>
                    <a:pt x="0" y="0"/>
                  </a:moveTo>
                  <a:lnTo>
                    <a:pt x="4855012" y="0"/>
                  </a:lnTo>
                  <a:lnTo>
                    <a:pt x="4855012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112B6B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4855012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1057858" y="2876778"/>
            <a:ext cx="7086600" cy="188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Selayaknya pengguna netflix, pengguna disney+ juga memuji dengan "aplikasi bagus" sebanyak 12 bigram, dan "kualitas gambar" sebanyak 4 bigram.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0" y="8125436"/>
            <a:ext cx="18433872" cy="47625"/>
            <a:chOff x="0" y="0"/>
            <a:chExt cx="4855012" cy="1254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855012" cy="12543"/>
            </a:xfrm>
            <a:custGeom>
              <a:avLst/>
              <a:gdLst/>
              <a:ahLst/>
              <a:cxnLst/>
              <a:rect r="r" b="b" t="t" l="l"/>
              <a:pathLst>
                <a:path h="12543" w="4855012">
                  <a:moveTo>
                    <a:pt x="0" y="0"/>
                  </a:moveTo>
                  <a:lnTo>
                    <a:pt x="4855012" y="0"/>
                  </a:lnTo>
                  <a:lnTo>
                    <a:pt x="4855012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112B6B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4855012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3916813" y="5477294"/>
            <a:ext cx="6694037" cy="188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Pengguna memberikan masalah yang ada dengan "tidak bisa login" sebanyak 15 trigram, dan "tidak bisa putar" sebanyak 5 trigram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057858" y="5477294"/>
            <a:ext cx="7086600" cy="188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Pengguna memberikan masalah yang ada dengan "tidak bisa login" sebanyak 30 trigram, dan "layar hitam suara" sebanyak 19 trigram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913053" y="8344511"/>
            <a:ext cx="6694037" cy="188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Review netral pengguna aplikasi banyak kata "tidak ada" di bigram mungkin karena tidak ada masalah di aplikasi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057858" y="8344511"/>
            <a:ext cx="7086600" cy="188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Review netral didapatkan banyak kata "layer hitam" di bigram mungkin karena sering black screen dan ingin Disney+ membetulkannya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>
  <p:cSld>
    <p:bg>
      <p:bgPr>
        <a:solidFill>
          <a:srgbClr val="EEEF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001495" y="3761784"/>
            <a:ext cx="6285009" cy="2658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40"/>
              </a:lnSpc>
            </a:pPr>
            <a:r>
              <a:rPr lang="en-US" sz="8000">
                <a:solidFill>
                  <a:srgbClr val="3C5E5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Terima</a:t>
            </a:r>
          </a:p>
          <a:p>
            <a:pPr algn="ctr">
              <a:lnSpc>
                <a:spcPts val="10640"/>
              </a:lnSpc>
            </a:pPr>
            <a:r>
              <a:rPr lang="en-US" sz="8000">
                <a:solidFill>
                  <a:srgbClr val="3C5E5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Kasih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EEEF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33808" y="2516330"/>
            <a:ext cx="9820384" cy="5120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51"/>
              </a:lnSpc>
            </a:pPr>
            <a:r>
              <a:rPr lang="en-US" sz="10189">
                <a:solidFill>
                  <a:srgbClr val="75616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mana yang </a:t>
            </a:r>
          </a:p>
          <a:p>
            <a:pPr algn="ctr">
              <a:lnSpc>
                <a:spcPts val="13551"/>
              </a:lnSpc>
            </a:pPr>
            <a:r>
              <a:rPr lang="en-US" sz="10189">
                <a:solidFill>
                  <a:srgbClr val="75616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disukai pengguna?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F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5508" y="3121895"/>
            <a:ext cx="8552816" cy="5858679"/>
          </a:xfrm>
          <a:custGeom>
            <a:avLst/>
            <a:gdLst/>
            <a:ahLst/>
            <a:cxnLst/>
            <a:rect r="r" b="b" t="t" l="l"/>
            <a:pathLst>
              <a:path h="5858679" w="8552816">
                <a:moveTo>
                  <a:pt x="0" y="0"/>
                </a:moveTo>
                <a:lnTo>
                  <a:pt x="8552816" y="0"/>
                </a:lnTo>
                <a:lnTo>
                  <a:pt x="8552816" y="5858679"/>
                </a:lnTo>
                <a:lnTo>
                  <a:pt x="0" y="58586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795857" y="2379539"/>
            <a:ext cx="5969678" cy="3086100"/>
            <a:chOff x="0" y="0"/>
            <a:chExt cx="1572261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72261" cy="812800"/>
            </a:xfrm>
            <a:custGeom>
              <a:avLst/>
              <a:gdLst/>
              <a:ahLst/>
              <a:cxnLst/>
              <a:rect r="r" b="b" t="t" l="l"/>
              <a:pathLst>
                <a:path h="812800" w="1572261">
                  <a:moveTo>
                    <a:pt x="0" y="0"/>
                  </a:moveTo>
                  <a:lnTo>
                    <a:pt x="1572261" y="0"/>
                  </a:lnTo>
                  <a:lnTo>
                    <a:pt x="157226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7998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572261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25508" y="310154"/>
            <a:ext cx="17087931" cy="1315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40"/>
              </a:lnSpc>
            </a:pPr>
            <a:r>
              <a:rPr lang="en-US" sz="8000">
                <a:solidFill>
                  <a:srgbClr val="3C5E5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Metode Pengumpulan Data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5508" y="2341439"/>
            <a:ext cx="10683265" cy="493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0"/>
              </a:lnSpc>
            </a:pPr>
            <a:r>
              <a:rPr lang="en-US" sz="3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Menggunakan library python “google_play_scraper”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511204" y="2780415"/>
            <a:ext cx="2538984" cy="795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17"/>
              </a:lnSpc>
            </a:pPr>
            <a:r>
              <a:rPr lang="en-US" sz="49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Disney+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717282" y="4052021"/>
            <a:ext cx="2126828" cy="977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b="true" sz="6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2500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1795857" y="6008564"/>
            <a:ext cx="5969678" cy="3086100"/>
            <a:chOff x="0" y="0"/>
            <a:chExt cx="1572261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72261" cy="812800"/>
            </a:xfrm>
            <a:custGeom>
              <a:avLst/>
              <a:gdLst/>
              <a:ahLst/>
              <a:cxnLst/>
              <a:rect r="r" b="b" t="t" l="l"/>
              <a:pathLst>
                <a:path h="812800" w="1572261">
                  <a:moveTo>
                    <a:pt x="0" y="0"/>
                  </a:moveTo>
                  <a:lnTo>
                    <a:pt x="1572261" y="0"/>
                  </a:lnTo>
                  <a:lnTo>
                    <a:pt x="157226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7998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572261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3511204" y="6413410"/>
            <a:ext cx="2538984" cy="795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17"/>
              </a:lnSpc>
            </a:pPr>
            <a:r>
              <a:rPr lang="en-US" sz="49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Netflix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717282" y="7681046"/>
            <a:ext cx="2126828" cy="977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b="true" sz="6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2500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EEEF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440431"/>
            <a:ext cx="3198027" cy="1638299"/>
            <a:chOff x="0" y="0"/>
            <a:chExt cx="1417684" cy="7262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7684" cy="726257"/>
            </a:xfrm>
            <a:custGeom>
              <a:avLst/>
              <a:gdLst/>
              <a:ahLst/>
              <a:cxnLst/>
              <a:rect r="r" b="b" t="t" l="l"/>
              <a:pathLst>
                <a:path h="726257" w="1417684">
                  <a:moveTo>
                    <a:pt x="0" y="0"/>
                  </a:moveTo>
                  <a:lnTo>
                    <a:pt x="1417684" y="0"/>
                  </a:lnTo>
                  <a:lnTo>
                    <a:pt x="1417684" y="726257"/>
                  </a:lnTo>
                  <a:lnTo>
                    <a:pt x="0" y="726257"/>
                  </a:lnTo>
                  <a:close/>
                </a:path>
              </a:pathLst>
            </a:custGeom>
            <a:solidFill>
              <a:srgbClr val="67998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417684" cy="764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25508" y="310154"/>
            <a:ext cx="17087931" cy="1315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40"/>
              </a:lnSpc>
            </a:pPr>
            <a:r>
              <a:rPr lang="en-US" sz="8000">
                <a:solidFill>
                  <a:srgbClr val="3C5E5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Metode Preprocessing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60784" y="2996147"/>
            <a:ext cx="2533860" cy="488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0"/>
              </a:lnSpc>
            </a:pPr>
            <a:r>
              <a:rPr lang="en-US" sz="297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Case folding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127473" y="2440431"/>
            <a:ext cx="3198027" cy="1638299"/>
            <a:chOff x="0" y="0"/>
            <a:chExt cx="1417684" cy="72625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17684" cy="726257"/>
            </a:xfrm>
            <a:custGeom>
              <a:avLst/>
              <a:gdLst/>
              <a:ahLst/>
              <a:cxnLst/>
              <a:rect r="r" b="b" t="t" l="l"/>
              <a:pathLst>
                <a:path h="726257" w="1417684">
                  <a:moveTo>
                    <a:pt x="0" y="0"/>
                  </a:moveTo>
                  <a:lnTo>
                    <a:pt x="1417684" y="0"/>
                  </a:lnTo>
                  <a:lnTo>
                    <a:pt x="1417684" y="726257"/>
                  </a:lnTo>
                  <a:lnTo>
                    <a:pt x="0" y="726257"/>
                  </a:lnTo>
                  <a:close/>
                </a:path>
              </a:pathLst>
            </a:custGeom>
            <a:solidFill>
              <a:srgbClr val="67998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417684" cy="764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459557" y="2746291"/>
            <a:ext cx="2533860" cy="988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0"/>
              </a:lnSpc>
            </a:pPr>
            <a:r>
              <a:rPr lang="en-US" sz="297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Remove </a:t>
            </a:r>
          </a:p>
          <a:p>
            <a:pPr algn="ctr">
              <a:lnSpc>
                <a:spcPts val="3950"/>
              </a:lnSpc>
            </a:pPr>
            <a:r>
              <a:rPr lang="en-US" sz="297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Non ASCII</a:t>
            </a:r>
          </a:p>
        </p:txBody>
      </p:sp>
      <p:sp>
        <p:nvSpPr>
          <p:cNvPr name="AutoShape 11" id="11"/>
          <p:cNvSpPr/>
          <p:nvPr/>
        </p:nvSpPr>
        <p:spPr>
          <a:xfrm>
            <a:off x="4226727" y="3259581"/>
            <a:ext cx="90074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2" id="12"/>
          <p:cNvGrpSpPr/>
          <p:nvPr/>
        </p:nvGrpSpPr>
        <p:grpSpPr>
          <a:xfrm rot="0">
            <a:off x="9224982" y="2440431"/>
            <a:ext cx="3198027" cy="1638299"/>
            <a:chOff x="0" y="0"/>
            <a:chExt cx="1417684" cy="72625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17684" cy="726257"/>
            </a:xfrm>
            <a:custGeom>
              <a:avLst/>
              <a:gdLst/>
              <a:ahLst/>
              <a:cxnLst/>
              <a:rect r="r" b="b" t="t" l="l"/>
              <a:pathLst>
                <a:path h="726257" w="1417684">
                  <a:moveTo>
                    <a:pt x="0" y="0"/>
                  </a:moveTo>
                  <a:lnTo>
                    <a:pt x="1417684" y="0"/>
                  </a:lnTo>
                  <a:lnTo>
                    <a:pt x="1417684" y="726257"/>
                  </a:lnTo>
                  <a:lnTo>
                    <a:pt x="0" y="726257"/>
                  </a:lnTo>
                  <a:close/>
                </a:path>
              </a:pathLst>
            </a:custGeom>
            <a:solidFill>
              <a:srgbClr val="67998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417684" cy="764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558123" y="2746291"/>
            <a:ext cx="2533860" cy="988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0"/>
              </a:lnSpc>
            </a:pPr>
            <a:r>
              <a:rPr lang="en-US" sz="297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Normalize</a:t>
            </a:r>
          </a:p>
          <a:p>
            <a:pPr algn="ctr">
              <a:lnSpc>
                <a:spcPts val="3950"/>
              </a:lnSpc>
            </a:pPr>
            <a:r>
              <a:rPr lang="en-US" sz="297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Letter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3318359" y="2440431"/>
            <a:ext cx="3198027" cy="1638299"/>
            <a:chOff x="0" y="0"/>
            <a:chExt cx="1417684" cy="72625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17684" cy="726257"/>
            </a:xfrm>
            <a:custGeom>
              <a:avLst/>
              <a:gdLst/>
              <a:ahLst/>
              <a:cxnLst/>
              <a:rect r="r" b="b" t="t" l="l"/>
              <a:pathLst>
                <a:path h="726257" w="1417684">
                  <a:moveTo>
                    <a:pt x="0" y="0"/>
                  </a:moveTo>
                  <a:lnTo>
                    <a:pt x="1417684" y="0"/>
                  </a:lnTo>
                  <a:lnTo>
                    <a:pt x="1417684" y="726257"/>
                  </a:lnTo>
                  <a:lnTo>
                    <a:pt x="0" y="726257"/>
                  </a:lnTo>
                  <a:close/>
                </a:path>
              </a:pathLst>
            </a:custGeom>
            <a:solidFill>
              <a:srgbClr val="679987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417684" cy="764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3650443" y="2746291"/>
            <a:ext cx="2533860" cy="988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0"/>
              </a:lnSpc>
            </a:pPr>
            <a:r>
              <a:rPr lang="en-US" sz="297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Remove </a:t>
            </a:r>
          </a:p>
          <a:p>
            <a:pPr algn="ctr">
              <a:lnSpc>
                <a:spcPts val="3950"/>
              </a:lnSpc>
            </a:pPr>
            <a:r>
              <a:rPr lang="en-US" sz="297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Number</a:t>
            </a:r>
          </a:p>
        </p:txBody>
      </p:sp>
      <p:sp>
        <p:nvSpPr>
          <p:cNvPr name="AutoShape 20" id="20"/>
          <p:cNvSpPr/>
          <p:nvPr/>
        </p:nvSpPr>
        <p:spPr>
          <a:xfrm>
            <a:off x="12423009" y="3259581"/>
            <a:ext cx="89535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 flipV="true">
            <a:off x="8325500" y="3259581"/>
            <a:ext cx="89948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2" id="22"/>
          <p:cNvGrpSpPr/>
          <p:nvPr/>
        </p:nvGrpSpPr>
        <p:grpSpPr>
          <a:xfrm rot="0">
            <a:off x="13318359" y="5139248"/>
            <a:ext cx="3198027" cy="1638299"/>
            <a:chOff x="0" y="0"/>
            <a:chExt cx="1417684" cy="72625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417684" cy="726257"/>
            </a:xfrm>
            <a:custGeom>
              <a:avLst/>
              <a:gdLst/>
              <a:ahLst/>
              <a:cxnLst/>
              <a:rect r="r" b="b" t="t" l="l"/>
              <a:pathLst>
                <a:path h="726257" w="1417684">
                  <a:moveTo>
                    <a:pt x="0" y="0"/>
                  </a:moveTo>
                  <a:lnTo>
                    <a:pt x="1417684" y="0"/>
                  </a:lnTo>
                  <a:lnTo>
                    <a:pt x="1417684" y="726257"/>
                  </a:lnTo>
                  <a:lnTo>
                    <a:pt x="0" y="726257"/>
                  </a:lnTo>
                  <a:close/>
                </a:path>
              </a:pathLst>
            </a:custGeom>
            <a:solidFill>
              <a:srgbClr val="112B6B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417684" cy="764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3650443" y="5445107"/>
            <a:ext cx="2533860" cy="988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0"/>
              </a:lnSpc>
            </a:pPr>
            <a:r>
              <a:rPr lang="en-US" sz="297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Remove </a:t>
            </a:r>
          </a:p>
          <a:p>
            <a:pPr algn="ctr">
              <a:lnSpc>
                <a:spcPts val="3950"/>
              </a:lnSpc>
            </a:pPr>
            <a:r>
              <a:rPr lang="en-US" sz="297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punctuation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9226040" y="5139248"/>
            <a:ext cx="3198027" cy="1638299"/>
            <a:chOff x="0" y="0"/>
            <a:chExt cx="1417684" cy="72625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417684" cy="726257"/>
            </a:xfrm>
            <a:custGeom>
              <a:avLst/>
              <a:gdLst/>
              <a:ahLst/>
              <a:cxnLst/>
              <a:rect r="r" b="b" t="t" l="l"/>
              <a:pathLst>
                <a:path h="726257" w="1417684">
                  <a:moveTo>
                    <a:pt x="0" y="0"/>
                  </a:moveTo>
                  <a:lnTo>
                    <a:pt x="1417684" y="0"/>
                  </a:lnTo>
                  <a:lnTo>
                    <a:pt x="1417684" y="726257"/>
                  </a:lnTo>
                  <a:lnTo>
                    <a:pt x="0" y="726257"/>
                  </a:lnTo>
                  <a:close/>
                </a:path>
              </a:pathLst>
            </a:custGeom>
            <a:solidFill>
              <a:srgbClr val="112B6B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417684" cy="764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9557066" y="5694963"/>
            <a:ext cx="2534918" cy="488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0"/>
              </a:lnSpc>
            </a:pPr>
            <a:r>
              <a:rPr lang="en-US" sz="297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Tokenization</a:t>
            </a:r>
          </a:p>
        </p:txBody>
      </p:sp>
      <p:sp>
        <p:nvSpPr>
          <p:cNvPr name="AutoShape 30" id="30"/>
          <p:cNvSpPr/>
          <p:nvPr/>
        </p:nvSpPr>
        <p:spPr>
          <a:xfrm flipH="true">
            <a:off x="12424067" y="5958397"/>
            <a:ext cx="89429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1" id="31"/>
          <p:cNvGrpSpPr/>
          <p:nvPr/>
        </p:nvGrpSpPr>
        <p:grpSpPr>
          <a:xfrm rot="0">
            <a:off x="5132663" y="5136005"/>
            <a:ext cx="3198027" cy="1638299"/>
            <a:chOff x="0" y="0"/>
            <a:chExt cx="1417684" cy="7262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417684" cy="726257"/>
            </a:xfrm>
            <a:custGeom>
              <a:avLst/>
              <a:gdLst/>
              <a:ahLst/>
              <a:cxnLst/>
              <a:rect r="r" b="b" t="t" l="l"/>
              <a:pathLst>
                <a:path h="726257" w="1417684">
                  <a:moveTo>
                    <a:pt x="0" y="0"/>
                  </a:moveTo>
                  <a:lnTo>
                    <a:pt x="1417684" y="0"/>
                  </a:lnTo>
                  <a:lnTo>
                    <a:pt x="1417684" y="726257"/>
                  </a:lnTo>
                  <a:lnTo>
                    <a:pt x="0" y="726257"/>
                  </a:lnTo>
                  <a:close/>
                </a:path>
              </a:pathLst>
            </a:custGeom>
            <a:solidFill>
              <a:srgbClr val="112B6B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417684" cy="764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5466038" y="5694963"/>
            <a:ext cx="2533860" cy="488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0"/>
              </a:lnSpc>
            </a:pPr>
            <a:r>
              <a:rPr lang="en-US" sz="297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Abbrevation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1040343" y="5136005"/>
            <a:ext cx="3198027" cy="1638299"/>
            <a:chOff x="0" y="0"/>
            <a:chExt cx="1417684" cy="726257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417684" cy="726257"/>
            </a:xfrm>
            <a:custGeom>
              <a:avLst/>
              <a:gdLst/>
              <a:ahLst/>
              <a:cxnLst/>
              <a:rect r="r" b="b" t="t" l="l"/>
              <a:pathLst>
                <a:path h="726257" w="1417684">
                  <a:moveTo>
                    <a:pt x="0" y="0"/>
                  </a:moveTo>
                  <a:lnTo>
                    <a:pt x="1417684" y="0"/>
                  </a:lnTo>
                  <a:lnTo>
                    <a:pt x="1417684" y="726257"/>
                  </a:lnTo>
                  <a:lnTo>
                    <a:pt x="0" y="726257"/>
                  </a:lnTo>
                  <a:close/>
                </a:path>
              </a:pathLst>
            </a:custGeom>
            <a:solidFill>
              <a:srgbClr val="112B6B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1417684" cy="764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1371369" y="5691721"/>
            <a:ext cx="2533860" cy="488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0"/>
              </a:lnSpc>
            </a:pPr>
            <a:r>
              <a:rPr lang="en-US" sz="297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Stopwords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9214396" y="7838064"/>
            <a:ext cx="3198027" cy="1638299"/>
            <a:chOff x="0" y="0"/>
            <a:chExt cx="1417684" cy="726257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417684" cy="726257"/>
            </a:xfrm>
            <a:custGeom>
              <a:avLst/>
              <a:gdLst/>
              <a:ahLst/>
              <a:cxnLst/>
              <a:rect r="r" b="b" t="t" l="l"/>
              <a:pathLst>
                <a:path h="726257" w="1417684">
                  <a:moveTo>
                    <a:pt x="0" y="0"/>
                  </a:moveTo>
                  <a:lnTo>
                    <a:pt x="1417684" y="0"/>
                  </a:lnTo>
                  <a:lnTo>
                    <a:pt x="1417684" y="726257"/>
                  </a:lnTo>
                  <a:lnTo>
                    <a:pt x="0" y="726257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1417684" cy="764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9546480" y="8143923"/>
            <a:ext cx="2533860" cy="988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0"/>
              </a:lnSpc>
            </a:pPr>
            <a:r>
              <a:rPr lang="en-US" sz="297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Remove whitespace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5121019" y="7834821"/>
            <a:ext cx="3198027" cy="1638299"/>
            <a:chOff x="0" y="0"/>
            <a:chExt cx="1417684" cy="726257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417684" cy="726257"/>
            </a:xfrm>
            <a:custGeom>
              <a:avLst/>
              <a:gdLst/>
              <a:ahLst/>
              <a:cxnLst/>
              <a:rect r="r" b="b" t="t" l="l"/>
              <a:pathLst>
                <a:path h="726257" w="1417684">
                  <a:moveTo>
                    <a:pt x="0" y="0"/>
                  </a:moveTo>
                  <a:lnTo>
                    <a:pt x="1417684" y="0"/>
                  </a:lnTo>
                  <a:lnTo>
                    <a:pt x="1417684" y="726257"/>
                  </a:lnTo>
                  <a:lnTo>
                    <a:pt x="0" y="726257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38100"/>
              <a:ext cx="1417684" cy="764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5454394" y="8393779"/>
            <a:ext cx="2533860" cy="488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0"/>
              </a:lnSpc>
            </a:pPr>
            <a:r>
              <a:rPr lang="en-US" sz="297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Stemming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1028700" y="7834821"/>
            <a:ext cx="3198027" cy="1638299"/>
            <a:chOff x="0" y="0"/>
            <a:chExt cx="1417684" cy="726257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417684" cy="726257"/>
            </a:xfrm>
            <a:custGeom>
              <a:avLst/>
              <a:gdLst/>
              <a:ahLst/>
              <a:cxnLst/>
              <a:rect r="r" b="b" t="t" l="l"/>
              <a:pathLst>
                <a:path h="726257" w="1417684">
                  <a:moveTo>
                    <a:pt x="0" y="0"/>
                  </a:moveTo>
                  <a:lnTo>
                    <a:pt x="1417684" y="0"/>
                  </a:lnTo>
                  <a:lnTo>
                    <a:pt x="1417684" y="726257"/>
                  </a:lnTo>
                  <a:lnTo>
                    <a:pt x="0" y="726257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38100"/>
              <a:ext cx="1417684" cy="764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1358434" y="8143923"/>
            <a:ext cx="2533860" cy="988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0"/>
              </a:lnSpc>
            </a:pPr>
            <a:r>
              <a:rPr lang="en-US" sz="297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Remove 3 letter</a:t>
            </a:r>
          </a:p>
        </p:txBody>
      </p:sp>
      <p:sp>
        <p:nvSpPr>
          <p:cNvPr name="AutoShape 51" id="51"/>
          <p:cNvSpPr/>
          <p:nvPr/>
        </p:nvSpPr>
        <p:spPr>
          <a:xfrm>
            <a:off x="14917372" y="4078730"/>
            <a:ext cx="0" cy="116405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2" id="52"/>
          <p:cNvSpPr/>
          <p:nvPr/>
        </p:nvSpPr>
        <p:spPr>
          <a:xfrm flipH="true">
            <a:off x="8330690" y="5958397"/>
            <a:ext cx="895350" cy="6689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3" id="53"/>
          <p:cNvSpPr/>
          <p:nvPr/>
        </p:nvSpPr>
        <p:spPr>
          <a:xfrm flipH="true" flipV="true">
            <a:off x="4238370" y="5864918"/>
            <a:ext cx="894292" cy="9023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4" id="54"/>
          <p:cNvSpPr/>
          <p:nvPr/>
        </p:nvSpPr>
        <p:spPr>
          <a:xfrm>
            <a:off x="2575538" y="6890653"/>
            <a:ext cx="52176" cy="94416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5" id="55"/>
          <p:cNvSpPr/>
          <p:nvPr/>
        </p:nvSpPr>
        <p:spPr>
          <a:xfrm>
            <a:off x="4267337" y="8616285"/>
            <a:ext cx="853682" cy="3768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6" id="56"/>
          <p:cNvSpPr/>
          <p:nvPr/>
        </p:nvSpPr>
        <p:spPr>
          <a:xfrm flipV="true">
            <a:off x="8330690" y="8657213"/>
            <a:ext cx="883707" cy="2689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F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8043" y="5143500"/>
            <a:ext cx="5062864" cy="3543300"/>
            <a:chOff x="0" y="0"/>
            <a:chExt cx="1333429" cy="933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33429" cy="933215"/>
            </a:xfrm>
            <a:custGeom>
              <a:avLst/>
              <a:gdLst/>
              <a:ahLst/>
              <a:cxnLst/>
              <a:rect r="r" b="b" t="t" l="l"/>
              <a:pathLst>
                <a:path h="933215" w="1333429">
                  <a:moveTo>
                    <a:pt x="0" y="0"/>
                  </a:moveTo>
                  <a:lnTo>
                    <a:pt x="1333429" y="0"/>
                  </a:lnTo>
                  <a:lnTo>
                    <a:pt x="1333429" y="933215"/>
                  </a:lnTo>
                  <a:lnTo>
                    <a:pt x="0" y="933215"/>
                  </a:lnTo>
                  <a:close/>
                </a:path>
              </a:pathLst>
            </a:custGeom>
            <a:solidFill>
              <a:srgbClr val="67998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33429" cy="971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4039" y="6639367"/>
            <a:ext cx="3663239" cy="561303"/>
          </a:xfrm>
          <a:custGeom>
            <a:avLst/>
            <a:gdLst/>
            <a:ahLst/>
            <a:cxnLst/>
            <a:rect r="r" b="b" t="t" l="l"/>
            <a:pathLst>
              <a:path h="561303" w="3663239">
                <a:moveTo>
                  <a:pt x="0" y="0"/>
                </a:moveTo>
                <a:lnTo>
                  <a:pt x="3663239" y="0"/>
                </a:lnTo>
                <a:lnTo>
                  <a:pt x="3663239" y="561302"/>
                </a:lnTo>
                <a:lnTo>
                  <a:pt x="0" y="561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379615" y="5143500"/>
            <a:ext cx="5062864" cy="3543300"/>
            <a:chOff x="0" y="0"/>
            <a:chExt cx="1333429" cy="93321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33429" cy="933215"/>
            </a:xfrm>
            <a:custGeom>
              <a:avLst/>
              <a:gdLst/>
              <a:ahLst/>
              <a:cxnLst/>
              <a:rect r="r" b="b" t="t" l="l"/>
              <a:pathLst>
                <a:path h="933215" w="1333429">
                  <a:moveTo>
                    <a:pt x="0" y="0"/>
                  </a:moveTo>
                  <a:lnTo>
                    <a:pt x="1333429" y="0"/>
                  </a:lnTo>
                  <a:lnTo>
                    <a:pt x="1333429" y="933215"/>
                  </a:lnTo>
                  <a:lnTo>
                    <a:pt x="0" y="933215"/>
                  </a:lnTo>
                  <a:close/>
                </a:path>
              </a:pathLst>
            </a:custGeom>
            <a:solidFill>
              <a:srgbClr val="67998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333429" cy="971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58043" y="310154"/>
            <a:ext cx="17255396" cy="1315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40"/>
              </a:lnSpc>
            </a:pPr>
            <a:r>
              <a:rPr lang="en-US" sz="8000">
                <a:solidFill>
                  <a:srgbClr val="3C5E5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Metode Perlabelan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8043" y="2383243"/>
            <a:ext cx="16029009" cy="1493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0"/>
              </a:lnSpc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Pelabelan dataset dilakukan berdasarkan rating bintang yang diberikan oleh pengguna, di mana rating tersebut digunakan sebagai acuan untuk menentukan kategori sentimen pada setiap data ulasan.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74039" y="5879312"/>
            <a:ext cx="3830872" cy="560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78"/>
              </a:lnSpc>
            </a:pPr>
            <a:r>
              <a:rPr lang="en-US" sz="344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Sentimen Potitif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96053" y="7162569"/>
            <a:ext cx="2586844" cy="1143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8"/>
              </a:lnSpc>
            </a:pPr>
          </a:p>
          <a:p>
            <a:pPr algn="ctr">
              <a:lnSpc>
                <a:spcPts val="4578"/>
              </a:lnSpc>
            </a:pPr>
            <a:r>
              <a:rPr lang="en-US" sz="344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1 - 2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995610" y="5879312"/>
            <a:ext cx="3830872" cy="560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78"/>
              </a:lnSpc>
            </a:pPr>
            <a:r>
              <a:rPr lang="en-US" sz="344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Sentimen Netral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617625" y="7162569"/>
            <a:ext cx="2586844" cy="1143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8"/>
              </a:lnSpc>
            </a:pPr>
          </a:p>
          <a:p>
            <a:pPr algn="ctr">
              <a:lnSpc>
                <a:spcPts val="4578"/>
              </a:lnSpc>
            </a:pPr>
            <a:r>
              <a:rPr lang="en-US" sz="344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9248806" y="6639367"/>
            <a:ext cx="1414229" cy="561303"/>
          </a:xfrm>
          <a:custGeom>
            <a:avLst/>
            <a:gdLst/>
            <a:ahLst/>
            <a:cxnLst/>
            <a:rect r="r" b="b" t="t" l="l"/>
            <a:pathLst>
              <a:path h="561303" w="1414229">
                <a:moveTo>
                  <a:pt x="0" y="0"/>
                </a:moveTo>
                <a:lnTo>
                  <a:pt x="1414229" y="0"/>
                </a:lnTo>
                <a:lnTo>
                  <a:pt x="1414229" y="561302"/>
                </a:lnTo>
                <a:lnTo>
                  <a:pt x="0" y="561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027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2101186" y="5143500"/>
            <a:ext cx="5062864" cy="3543300"/>
            <a:chOff x="0" y="0"/>
            <a:chExt cx="1333429" cy="93321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33429" cy="933215"/>
            </a:xfrm>
            <a:custGeom>
              <a:avLst/>
              <a:gdLst/>
              <a:ahLst/>
              <a:cxnLst/>
              <a:rect r="r" b="b" t="t" l="l"/>
              <a:pathLst>
                <a:path h="933215" w="1333429">
                  <a:moveTo>
                    <a:pt x="0" y="0"/>
                  </a:moveTo>
                  <a:lnTo>
                    <a:pt x="1333429" y="0"/>
                  </a:lnTo>
                  <a:lnTo>
                    <a:pt x="1333429" y="933215"/>
                  </a:lnTo>
                  <a:lnTo>
                    <a:pt x="0" y="933215"/>
                  </a:lnTo>
                  <a:close/>
                </a:path>
              </a:pathLst>
            </a:custGeom>
            <a:solidFill>
              <a:srgbClr val="679987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333429" cy="971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2717182" y="5879312"/>
            <a:ext cx="3987042" cy="560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78"/>
              </a:lnSpc>
            </a:pPr>
            <a:r>
              <a:rPr lang="en-US" sz="344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Sentimen Negatif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339196" y="7162569"/>
            <a:ext cx="2586844" cy="1143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8"/>
              </a:lnSpc>
            </a:pPr>
          </a:p>
          <a:p>
            <a:pPr algn="ctr">
              <a:lnSpc>
                <a:spcPts val="4578"/>
              </a:lnSpc>
            </a:pPr>
            <a:r>
              <a:rPr lang="en-US" sz="344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4-5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2800999" y="6639367"/>
            <a:ext cx="1544553" cy="561303"/>
          </a:xfrm>
          <a:custGeom>
            <a:avLst/>
            <a:gdLst/>
            <a:ahLst/>
            <a:cxnLst/>
            <a:rect r="r" b="b" t="t" l="l"/>
            <a:pathLst>
              <a:path h="561303" w="1544553">
                <a:moveTo>
                  <a:pt x="0" y="0"/>
                </a:moveTo>
                <a:lnTo>
                  <a:pt x="1544553" y="0"/>
                </a:lnTo>
                <a:lnTo>
                  <a:pt x="1544553" y="561302"/>
                </a:lnTo>
                <a:lnTo>
                  <a:pt x="0" y="561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37171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345552" y="6639367"/>
            <a:ext cx="1544553" cy="561303"/>
          </a:xfrm>
          <a:custGeom>
            <a:avLst/>
            <a:gdLst/>
            <a:ahLst/>
            <a:cxnLst/>
            <a:rect r="r" b="b" t="t" l="l"/>
            <a:pathLst>
              <a:path h="561303" w="1544553">
                <a:moveTo>
                  <a:pt x="0" y="0"/>
                </a:moveTo>
                <a:lnTo>
                  <a:pt x="1544553" y="0"/>
                </a:lnTo>
                <a:lnTo>
                  <a:pt x="1544553" y="561302"/>
                </a:lnTo>
                <a:lnTo>
                  <a:pt x="0" y="561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37171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5871055" y="6639367"/>
            <a:ext cx="686120" cy="561303"/>
          </a:xfrm>
          <a:custGeom>
            <a:avLst/>
            <a:gdLst/>
            <a:ahLst/>
            <a:cxnLst/>
            <a:rect r="r" b="b" t="t" l="l"/>
            <a:pathLst>
              <a:path h="561303" w="686120">
                <a:moveTo>
                  <a:pt x="0" y="0"/>
                </a:moveTo>
                <a:lnTo>
                  <a:pt x="686120" y="0"/>
                </a:lnTo>
                <a:lnTo>
                  <a:pt x="686120" y="561302"/>
                </a:lnTo>
                <a:lnTo>
                  <a:pt x="0" y="561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33906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6995610" y="6639367"/>
            <a:ext cx="1544553" cy="561303"/>
          </a:xfrm>
          <a:custGeom>
            <a:avLst/>
            <a:gdLst/>
            <a:ahLst/>
            <a:cxnLst/>
            <a:rect r="r" b="b" t="t" l="l"/>
            <a:pathLst>
              <a:path h="561303" w="1544553">
                <a:moveTo>
                  <a:pt x="0" y="0"/>
                </a:moveTo>
                <a:lnTo>
                  <a:pt x="1544554" y="0"/>
                </a:lnTo>
                <a:lnTo>
                  <a:pt x="1544554" y="561302"/>
                </a:lnTo>
                <a:lnTo>
                  <a:pt x="0" y="561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37171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8540164" y="6639367"/>
            <a:ext cx="661469" cy="561303"/>
          </a:xfrm>
          <a:custGeom>
            <a:avLst/>
            <a:gdLst/>
            <a:ahLst/>
            <a:cxnLst/>
            <a:rect r="r" b="b" t="t" l="l"/>
            <a:pathLst>
              <a:path h="561303" w="661469">
                <a:moveTo>
                  <a:pt x="0" y="0"/>
                </a:moveTo>
                <a:lnTo>
                  <a:pt x="661469" y="0"/>
                </a:lnTo>
                <a:lnTo>
                  <a:pt x="661469" y="561302"/>
                </a:lnTo>
                <a:lnTo>
                  <a:pt x="0" y="561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53803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F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703537"/>
            <a:ext cx="9002259" cy="5950646"/>
          </a:xfrm>
          <a:custGeom>
            <a:avLst/>
            <a:gdLst/>
            <a:ahLst/>
            <a:cxnLst/>
            <a:rect r="r" b="b" t="t" l="l"/>
            <a:pathLst>
              <a:path h="5950646" w="9002259">
                <a:moveTo>
                  <a:pt x="0" y="0"/>
                </a:moveTo>
                <a:lnTo>
                  <a:pt x="9002259" y="0"/>
                </a:lnTo>
                <a:lnTo>
                  <a:pt x="9002259" y="5950646"/>
                </a:lnTo>
                <a:lnTo>
                  <a:pt x="0" y="59506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285741" y="2703537"/>
            <a:ext cx="9002259" cy="5950646"/>
          </a:xfrm>
          <a:custGeom>
            <a:avLst/>
            <a:gdLst/>
            <a:ahLst/>
            <a:cxnLst/>
            <a:rect r="r" b="b" t="t" l="l"/>
            <a:pathLst>
              <a:path h="5950646" w="9002259">
                <a:moveTo>
                  <a:pt x="0" y="0"/>
                </a:moveTo>
                <a:lnTo>
                  <a:pt x="9002259" y="0"/>
                </a:lnTo>
                <a:lnTo>
                  <a:pt x="9002259" y="5950646"/>
                </a:lnTo>
                <a:lnTo>
                  <a:pt x="0" y="59506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58043" y="310154"/>
            <a:ext cx="17255396" cy="1315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40"/>
              </a:lnSpc>
            </a:pPr>
            <a:r>
              <a:rPr lang="en-US" sz="8000">
                <a:solidFill>
                  <a:srgbClr val="3C5E5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Distribusi Label Pada Dataset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EEEF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66933" y="5789859"/>
            <a:ext cx="8754133" cy="128368"/>
            <a:chOff x="0" y="0"/>
            <a:chExt cx="2305615" cy="338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05615" cy="33809"/>
            </a:xfrm>
            <a:custGeom>
              <a:avLst/>
              <a:gdLst/>
              <a:ahLst/>
              <a:cxnLst/>
              <a:rect r="r" b="b" t="t" l="l"/>
              <a:pathLst>
                <a:path h="33809" w="2305615">
                  <a:moveTo>
                    <a:pt x="0" y="0"/>
                  </a:moveTo>
                  <a:lnTo>
                    <a:pt x="2305615" y="0"/>
                  </a:lnTo>
                  <a:lnTo>
                    <a:pt x="2305615" y="33809"/>
                  </a:lnTo>
                  <a:lnTo>
                    <a:pt x="0" y="33809"/>
                  </a:lnTo>
                  <a:close/>
                </a:path>
              </a:pathLst>
            </a:custGeom>
            <a:solidFill>
              <a:srgbClr val="3B61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05615" cy="71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213376" y="4263998"/>
            <a:ext cx="9861248" cy="1315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40"/>
              </a:lnSpc>
            </a:pPr>
            <a:r>
              <a:rPr lang="en-US" sz="8000">
                <a:solidFill>
                  <a:srgbClr val="3C5E5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Wordcloud Netflix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DAG8xBKyjH8</dc:identifier>
  <dcterms:modified xsi:type="dcterms:W3CDTF">2011-08-01T06:04:30Z</dcterms:modified>
  <cp:revision>1</cp:revision>
  <dc:title>Application</dc:title>
</cp:coreProperties>
</file>